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26BEE4-4108-4C64-8BA3-D81A96B30D28}" type="datetimeFigureOut">
              <a:rPr lang="ru-RU" smtClean="0"/>
              <a:pPr/>
              <a:t>09.11.2016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EB46F4-6B76-4929-86D4-551BAD52B56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4976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B46F4-6B76-4929-86D4-551BAD52B56C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0829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09.11.2016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 advTm="30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Tm="30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Tm="30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Tm="30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30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Tm="30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Tm="30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Tm="30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Tm="30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Tm="30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Tm="30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09.11.2016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30000">
    <p:dissolv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ТЫ НУЖЕН!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76872"/>
            <a:ext cx="4736109" cy="31715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2428860" y="1857364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памятка для мужчин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36096" y="2348880"/>
            <a:ext cx="266429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b="1" dirty="0">
                <a:solidFill>
                  <a:prstClr val="black"/>
                </a:solidFill>
                <a:latin typeface="Calibri"/>
              </a:rPr>
              <a:t>! Средняя продолжительность жизни российских мужчин</a:t>
            </a:r>
            <a:r>
              <a:rPr lang="ru-RU" sz="1200" dirty="0">
                <a:solidFill>
                  <a:prstClr val="black"/>
                </a:solidFill>
                <a:latin typeface="Calibri"/>
              </a:rPr>
              <a:t> чуть больше 65 лет, т.е. примерно на 12 лет меньше, чем у женщин.</a:t>
            </a:r>
          </a:p>
          <a:p>
            <a:pPr lvl="0"/>
            <a:r>
              <a:rPr lang="ru-RU" sz="1200" b="1" dirty="0">
                <a:solidFill>
                  <a:prstClr val="black"/>
                </a:solidFill>
                <a:latin typeface="Calibri"/>
              </a:rPr>
              <a:t>! Основные причины смертности мужчин</a:t>
            </a:r>
            <a:r>
              <a:rPr lang="ru-RU" sz="1200" dirty="0">
                <a:solidFill>
                  <a:prstClr val="black"/>
                </a:solidFill>
                <a:latin typeface="Calibri"/>
              </a:rPr>
              <a:t> – сердечно-сосудистые заболевания, алкогольное и наркотическое отравление, травматизм в быту и на производстве.</a:t>
            </a:r>
          </a:p>
          <a:p>
            <a:pPr lvl="0"/>
            <a:r>
              <a:rPr lang="ru-RU" sz="1200" b="1" dirty="0">
                <a:solidFill>
                  <a:prstClr val="black"/>
                </a:solidFill>
                <a:latin typeface="Calibri"/>
              </a:rPr>
              <a:t>! Корень проблемы </a:t>
            </a:r>
            <a:r>
              <a:rPr lang="ru-RU" sz="1200" dirty="0">
                <a:solidFill>
                  <a:prstClr val="black"/>
                </a:solidFill>
                <a:latin typeface="Calibri"/>
              </a:rPr>
              <a:t>– пренебрежение сильного пола к своему здоровью.</a:t>
            </a:r>
          </a:p>
          <a:p>
            <a:pPr lvl="0"/>
            <a:r>
              <a:rPr lang="ru-RU" sz="1200" dirty="0">
                <a:solidFill>
                  <a:prstClr val="black"/>
                </a:solidFill>
                <a:latin typeface="Calibri"/>
              </a:rPr>
              <a:t>	</a:t>
            </a:r>
            <a:r>
              <a:rPr lang="ru-RU" sz="1200" b="1" i="1" dirty="0" smtClean="0">
                <a:solidFill>
                  <a:prstClr val="black"/>
                </a:solidFill>
                <a:latin typeface="Calibri"/>
              </a:rPr>
              <a:t>Социологи</a:t>
            </a:r>
            <a:r>
              <a:rPr lang="ru-RU" sz="1200" b="1" i="1" dirty="0">
                <a:solidFill>
                  <a:prstClr val="black"/>
                </a:solidFill>
                <a:latin typeface="Calibri"/>
              </a:rPr>
              <a:t>, психологи </a:t>
            </a:r>
            <a:r>
              <a:rPr lang="ru-RU" sz="1200" b="1" i="1" dirty="0" smtClean="0">
                <a:solidFill>
                  <a:prstClr val="black"/>
                </a:solidFill>
                <a:latin typeface="Calibri"/>
              </a:rPr>
              <a:t>и </a:t>
            </a:r>
            <a:r>
              <a:rPr lang="ru-RU" sz="1200" b="1" i="1" dirty="0">
                <a:solidFill>
                  <a:prstClr val="black"/>
                </a:solidFill>
                <a:latin typeface="Calibri"/>
              </a:rPr>
              <a:t>медики единодушно </a:t>
            </a:r>
            <a:r>
              <a:rPr lang="ru-RU" sz="1200" b="1" i="1" dirty="0" smtClean="0">
                <a:solidFill>
                  <a:prstClr val="black"/>
                </a:solidFill>
                <a:latin typeface="Calibri"/>
              </a:rPr>
              <a:t>считают</a:t>
            </a:r>
            <a:r>
              <a:rPr lang="ru-RU" sz="1200" b="1" i="1" dirty="0">
                <a:solidFill>
                  <a:prstClr val="black"/>
                </a:solidFill>
                <a:latin typeface="Calibri"/>
              </a:rPr>
              <a:t>, что мужчины: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  <a:latin typeface="Calibri"/>
              </a:rPr>
              <a:t>переоценивают качество своего здоровья;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  <a:latin typeface="Calibri"/>
              </a:rPr>
              <a:t>стесняются признаться в собственной слабости или болезни;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  <a:latin typeface="Calibri"/>
              </a:rPr>
              <a:t>не умеют и не любят просить о помощи ни врачей, ни семью.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14348" y="0"/>
            <a:ext cx="7929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Государственное бюджетное учреждение здравоохранения Ярославской области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 «Любимская центральная районная больница»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696385"/>
      </p:ext>
    </p:extLst>
  </p:cSld>
  <p:clrMapOvr>
    <a:masterClrMapping/>
  </p:clrMapOvr>
  <p:transition spd="slow" advTm="30000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assoc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1785926"/>
            <a:ext cx="5286412" cy="3524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1357290" y="285728"/>
            <a:ext cx="65722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Надеемся,  что эти простые, доступные и эффективные методы профилактики помогут избежать вам возникновения и развития многих недугов, а следовательно, сделают вашу жизнь ярче и счастливее.</a:t>
            </a:r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8728" y="5429264"/>
            <a:ext cx="63579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Будьте здоровы!</a:t>
            </a:r>
          </a:p>
          <a:p>
            <a:pPr algn="ctr"/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 нужны вашим семьям!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отец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6" y="1571612"/>
            <a:ext cx="5572144" cy="3714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Tm="30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683568" y="188640"/>
            <a:ext cx="8003232" cy="10129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1. ПИТАЙТЕСЬ ПРАВАВИЛЬНО!</a:t>
            </a:r>
            <a:endParaRPr lang="ru-RU" dirty="0"/>
          </a:p>
        </p:txBody>
      </p:sp>
      <p:pic>
        <p:nvPicPr>
          <p:cNvPr id="14" name="Объект 1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348880"/>
            <a:ext cx="4163701" cy="3006364"/>
          </a:xfrm>
        </p:spPr>
      </p:pic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355976" y="1052736"/>
            <a:ext cx="4906888" cy="5303699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ru-RU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Включайте в свой рацион рыбу и морепродукты,  нежирные сорта мяса, зерновые продукты, орехи, овощи и фрукты. Особенно полезны для мужского здоровья болгарский перец, помидоры, морковь, сельдерей, бананы, гранат, киви, ягоды фиолетового, синего и красного цветов (вишня, клубника, черника), кисломолочные продукты (творог, кефир, простокваша).</a:t>
            </a:r>
          </a:p>
          <a:p>
            <a:pPr>
              <a:buFont typeface="Wingdings" pitchFamily="2" charset="2"/>
              <a:buChar char="v"/>
            </a:pPr>
            <a:r>
              <a:rPr lang="ru-RU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Приучайте себя завтракать! Для здоровья и энергии в течении дня на завтрак очень хороши каши: овсяная, гречневая, пшенная, перловая. Добавьте в кашу ягоды, орехи, мёд, сухофрукты – завтрак станет ещё вкуснее и полезнее.</a:t>
            </a:r>
          </a:p>
          <a:p>
            <a:pPr>
              <a:buFont typeface="Wingdings" pitchFamily="2" charset="2"/>
              <a:buChar char="v"/>
            </a:pPr>
            <a:r>
              <a:rPr lang="ru-RU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Старайтесь соблюдать режим питания: три основных приёма пищи в течение дня и дополнительные перекусы, например, фруктами, орехами, сухофруктами. Исключите обильный приём пищи вечером.</a:t>
            </a:r>
          </a:p>
          <a:p>
            <a:pPr>
              <a:buFont typeface="Wingdings" pitchFamily="2" charset="2"/>
              <a:buChar char="v"/>
            </a:pPr>
            <a:r>
              <a:rPr lang="ru-RU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 возможности откажитесь или сведите к минимуму употребление полуфабрикатов, консервированных блюд, фаст-фуда, сладких газированных напитков, жирной и жареной еды.</a:t>
            </a:r>
          </a:p>
          <a:p>
            <a:pPr>
              <a:buFont typeface="Wingdings" pitchFamily="2" charset="2"/>
              <a:buChar char="v"/>
            </a:pPr>
            <a:r>
              <a:rPr lang="ru-RU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Не досаливайте готовые блюда!</a:t>
            </a:r>
          </a:p>
          <a:p>
            <a:pPr>
              <a:buFont typeface="Wingdings" pitchFamily="2" charset="2"/>
              <a:buChar char="v"/>
            </a:pPr>
            <a:endParaRPr lang="ru-RU" sz="16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endParaRPr lang="ru-RU" sz="160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endParaRPr lang="ru-RU" sz="16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919513"/>
      </p:ext>
    </p:extLst>
  </p:cSld>
  <p:clrMapOvr>
    <a:masterClrMapping/>
  </p:clrMapOvr>
  <p:transition spd="slow" advTm="30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097327"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2. ПОДДЕРЖИВАЙТЕ НОРМАЛЬНЫЙ ВЕС!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 rot="21034310">
            <a:off x="465199" y="1345429"/>
            <a:ext cx="4038600" cy="497754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16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Объективная оценка массы тела производится с помощью расчёта величины индекса массы тела (ИМТ) по формуле:</a:t>
            </a:r>
          </a:p>
          <a:p>
            <a:pPr marL="137160" indent="0">
              <a:buNone/>
            </a:pPr>
            <a:r>
              <a:rPr lang="ru-RU" sz="16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ИМТ = масса тела в килограммах / </a:t>
            </a:r>
          </a:p>
          <a:p>
            <a:pPr marL="137160" indent="0">
              <a:buNone/>
            </a:pPr>
            <a:r>
              <a:rPr lang="ru-RU" sz="16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Идеальным для мужчин является ИМТ равный 25 – 27.</a:t>
            </a:r>
          </a:p>
          <a:p>
            <a:pPr marL="137160" indent="0">
              <a:buNone/>
            </a:pPr>
            <a:r>
              <a:rPr lang="ru-RU" sz="16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Объём талии у мужчин должен быть не более 94 см, так как именно абдоминальное ожирение (т.е. жир в области живота) особенно опасно для мужского здоровья.</a:t>
            </a:r>
          </a:p>
          <a:p>
            <a:pPr marL="137160" indent="0">
              <a:buNone/>
            </a:pPr>
            <a:r>
              <a:rPr lang="ru-RU" sz="16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Избыточный вес и отложение жира в области живота повышает риск развития артериальной гипертонии, инсульта, инфаркта миокарда, сахарного диабета, нарушения функций предстательной железы.</a:t>
            </a:r>
            <a:endParaRPr lang="ru-RU" sz="16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5379">
            <a:off x="4518150" y="2088589"/>
            <a:ext cx="4038600" cy="2690691"/>
          </a:xfrm>
        </p:spPr>
      </p:pic>
      <p:sp>
        <p:nvSpPr>
          <p:cNvPr id="7" name="TextBox 6"/>
          <p:cNvSpPr txBox="1"/>
          <p:nvPr/>
        </p:nvSpPr>
        <p:spPr>
          <a:xfrm rot="20958490">
            <a:off x="3633467" y="1756024"/>
            <a:ext cx="389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квадрат роста в метрах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046555447"/>
      </p:ext>
    </p:extLst>
  </p:cSld>
  <p:clrMapOvr>
    <a:masterClrMapping/>
  </p:clrMapOvr>
  <p:transition spd="slow" advTm="30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3. Больше двигайтесь!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44824"/>
            <a:ext cx="3450507" cy="4237931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137160" indent="0">
              <a:buNone/>
            </a:pPr>
            <a:r>
              <a:rPr lang="ru-RU" sz="1300" dirty="0" smtClean="0"/>
              <a:t>Физические упражнения поддерживают жизненный тонус, предохраняют от заболеваний и замедляют процесс старения. Необходимый для поддержания здоровья минимум – 30 минут умеренной физической активности в день.</a:t>
            </a:r>
          </a:p>
          <a:p>
            <a:pPr>
              <a:buFont typeface="Wingdings" pitchFamily="2" charset="2"/>
              <a:buChar char="ü"/>
            </a:pPr>
            <a:r>
              <a:rPr lang="ru-RU" sz="1300" dirty="0" smtClean="0"/>
              <a:t>Начинайте утро с зарядки! Утренняя зарядка в течение 10 минут – это заряд позитива, бодрости и отличного настроения на весь день.</a:t>
            </a:r>
          </a:p>
          <a:p>
            <a:pPr>
              <a:buFont typeface="Wingdings" pitchFamily="2" charset="2"/>
              <a:buChar char="ü"/>
            </a:pPr>
            <a:r>
              <a:rPr lang="ru-RU" sz="1300" dirty="0" smtClean="0"/>
              <a:t>Больше ходите пешком. Старайтесь использовать каждую возможность для движения.</a:t>
            </a:r>
          </a:p>
          <a:p>
            <a:pPr>
              <a:buFont typeface="Wingdings" pitchFamily="2" charset="2"/>
              <a:buChar char="ü"/>
            </a:pPr>
            <a:r>
              <a:rPr lang="ru-RU" sz="1300" dirty="0" smtClean="0"/>
              <a:t>Включите в повседневность активные игры с детьми и животными.</a:t>
            </a:r>
          </a:p>
          <a:p>
            <a:pPr>
              <a:buFont typeface="Wingdings" pitchFamily="2" charset="2"/>
              <a:buChar char="ü"/>
            </a:pPr>
            <a:r>
              <a:rPr lang="ru-RU" sz="1300" dirty="0" smtClean="0"/>
              <a:t>Чаще бывайте на природе: включите велосипедные и лыжные прогулки в программу отдыха.</a:t>
            </a:r>
          </a:p>
          <a:p>
            <a:pPr>
              <a:buFont typeface="Wingdings" pitchFamily="2" charset="2"/>
              <a:buChar char="ü"/>
            </a:pPr>
            <a:r>
              <a:rPr lang="ru-RU" sz="1300" dirty="0" smtClean="0"/>
              <a:t>Выполняйте посильную физическую работу, например, на даче, в огороде.</a:t>
            </a:r>
          </a:p>
          <a:p>
            <a:pPr>
              <a:buFont typeface="Wingdings" pitchFamily="2" charset="2"/>
              <a:buChar char="ü"/>
            </a:pPr>
            <a:r>
              <a:rPr lang="ru-RU" sz="1300" dirty="0" smtClean="0"/>
              <a:t>Запишитесь на какую-либо спортивную секцию.</a:t>
            </a:r>
          </a:p>
          <a:p>
            <a:pPr marL="137160" indent="0">
              <a:buNone/>
            </a:pPr>
            <a:r>
              <a:rPr lang="ru-RU" sz="1300" b="1" i="1" u="sng" dirty="0" smtClean="0"/>
              <a:t>Движение – хорошая привычка, которая поможет вам сохранить здоровье на долгие годы!</a:t>
            </a:r>
          </a:p>
          <a:p>
            <a:pPr marL="137160" indent="0">
              <a:buNone/>
            </a:pPr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1336061501"/>
      </p:ext>
    </p:extLst>
  </p:cSld>
  <p:clrMapOvr>
    <a:masterClrMapping/>
  </p:clrMapOvr>
  <p:transition spd="slow" advTm="30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 rot="20159708">
            <a:off x="296418" y="1042403"/>
            <a:ext cx="5550769" cy="1583894"/>
          </a:xfrm>
        </p:spPr>
        <p:txBody>
          <a:bodyPr/>
          <a:lstStyle/>
          <a:p>
            <a:r>
              <a:rPr lang="ru-RU" sz="4700" dirty="0" smtClean="0"/>
              <a:t>4. Регулярно посещайте врача!</a:t>
            </a:r>
            <a:endParaRPr lang="ru-RU" sz="4700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 rot="20130578">
            <a:off x="133823" y="3358561"/>
            <a:ext cx="5098241" cy="1949848"/>
          </a:xfrm>
        </p:spPr>
        <p:txBody>
          <a:bodyPr>
            <a:noAutofit/>
          </a:bodyPr>
          <a:lstStyle/>
          <a:p>
            <a:r>
              <a:rPr lang="ru-RU" sz="1750" b="1" dirty="0" smtClean="0">
                <a:solidFill>
                  <a:schemeClr val="bg1"/>
                </a:solidFill>
              </a:rPr>
              <a:t>Раз в год посещайте врача с целью раннего выявления отклонений в состоянии здоровья: проходите профилактические осмотры в поликлинике или обследования в центре здоровья.</a:t>
            </a:r>
          </a:p>
          <a:p>
            <a:r>
              <a:rPr lang="ru-RU" sz="1750" b="1" dirty="0" smtClean="0">
                <a:solidFill>
                  <a:schemeClr val="bg1"/>
                </a:solidFill>
              </a:rPr>
              <a:t>Один раз в три года обязательно пройдите  – бесплатное комплексное медицинское обследование в поликлинике по месту жительства.</a:t>
            </a:r>
            <a:endParaRPr lang="ru-RU" sz="175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 descr="5c4187f834ce43343112d0bb3283b5a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152974">
            <a:off x="4772112" y="3606998"/>
            <a:ext cx="3410731" cy="255804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20095730">
            <a:off x="4696087" y="2982762"/>
            <a:ext cx="371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u="sng" dirty="0" smtClean="0">
                <a:solidFill>
                  <a:schemeClr val="bg1"/>
                </a:solidFill>
              </a:rPr>
              <a:t>ДИСПАНСЕРИЗАЦИЮ</a:t>
            </a:r>
            <a:endParaRPr lang="ru-RU" sz="2000" b="1" i="1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Tm="30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5. Контролируйте артериальное давление!</a:t>
            </a:r>
            <a:endParaRPr lang="ru-RU" dirty="0"/>
          </a:p>
        </p:txBody>
      </p:sp>
      <p:pic>
        <p:nvPicPr>
          <p:cNvPr id="10" name="Содержимое 9" descr="Tips-To-Control-Blood-Pressur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0036160">
            <a:off x="3987226" y="1673848"/>
            <a:ext cx="4854653" cy="3014324"/>
          </a:xfrm>
        </p:spPr>
      </p:pic>
      <p:sp>
        <p:nvSpPr>
          <p:cNvPr id="11" name="TextBox 10"/>
          <p:cNvSpPr txBox="1"/>
          <p:nvPr/>
        </p:nvSpPr>
        <p:spPr>
          <a:xfrm rot="20126909">
            <a:off x="574159" y="2142431"/>
            <a:ext cx="4588696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Больше всего мужчинам угрожает артериальная гипертония,  начало которой они, как правило, пропускают. И чем раньше она началась, тем опаснее последствия. По статистике,  повышенное давление отмечается у половины российских мужчин, но только 7-10 % из них контролируют его. Отсюда большое количество инсультов и инфарктов.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Каждому мужчине вне зависимости от возраста необходимо контролировать давление, «подружиться» с тонометром. В норме артериальное давление должно быть меньше 140/90 мм рт. ст.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Если у вас повышенное артериальное давление – нужно обратиться к врачу и следовать правилам здорового образа жизни.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20035473">
            <a:off x="5801870" y="4671035"/>
            <a:ext cx="32861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u="sng" dirty="0" smtClean="0">
                <a:solidFill>
                  <a:schemeClr val="bg1"/>
                </a:solidFill>
              </a:rPr>
              <a:t>Помните, наше здоровье на 50-60 % зависит от образа жизни!</a:t>
            </a:r>
            <a:endParaRPr lang="ru-RU" sz="2000" b="1" i="1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Tm="30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6. Позаботьтесь о здоровье предстательной железы!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ru-RU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Древние греки называли эту железу «вторым сердцем мужчины». Легкомысленное отношение к своему здоровью приводит к тому, что более 70 % . мужчин старше 25 лет страдают хроническим простатитом, испытывают проблемы в сексуальной жизни и трудности с продолжением рода в более старшем возрасте риск аденомы и рака простаты. Профилактика заболеваний предстательной железы проста: правильное питание, регулярные занятия физкультурой, отсутствие вредных привычек. Кроме того, следует избегать переохлаждений и стрессов. После 50 лет необходимо ежегодно проходить профилактическое обследование: анализ крови на ПСА (простат-специфический антиген) и осмотр у уролога.</a:t>
            </a:r>
            <a:endParaRPr lang="ru-RU" sz="23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30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7. Сохраняйте позитивный настрой на жизнь!</a:t>
            </a:r>
            <a:endParaRPr lang="ru-RU" dirty="0"/>
          </a:p>
        </p:txBody>
      </p:sp>
      <p:pic>
        <p:nvPicPr>
          <p:cNvPr id="4" name="Содержимое 3" descr="1339754200_u9644_1162_52884-1280x10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57298"/>
            <a:ext cx="4629176" cy="2900056"/>
          </a:xfrm>
          <a:prstGeom prst="rect">
            <a:avLst/>
          </a:prstGeom>
          <a:ln>
            <a:noFill/>
          </a:ln>
          <a:effectLst>
            <a:reflection blurRad="6350" stA="50000" endA="300" endPos="90000" dist="50800" dir="5400000" sy="-100000" algn="bl" rotWithShape="0"/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0" y="4643446"/>
            <a:ext cx="4643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Такие традиционные способы «снятия» стресса, как алкоголь, наркотики, курение разрушают и личность мужчины, и его  физическое здоровье, порождая  высокую смертность от инфарктов, инсультов и онкологии.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3438" y="1428736"/>
            <a:ext cx="4357718" cy="53553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i="1" u="sng" dirty="0" smtClean="0"/>
              <a:t>Несколько советов по профилактике стресса:</a:t>
            </a:r>
          </a:p>
          <a:p>
            <a:pPr>
              <a:buFont typeface="Wingdings" pitchFamily="2" charset="2"/>
              <a:buChar char="ü"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Эффективно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управляйте своим временем и расставляйте приоритеты по важности и срочности своих дел;</a:t>
            </a:r>
          </a:p>
          <a:p>
            <a:pPr>
              <a:buFont typeface="Wingdings" pitchFamily="2" charset="2"/>
              <a:buChar char="ü"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Ставьте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 собой реальные цели, объективно оценивайте свои силы и возможности;</a:t>
            </a:r>
          </a:p>
          <a:p>
            <a:pPr>
              <a:buFont typeface="Wingdings" pitchFamily="2" charset="2"/>
              <a:buChar char="ü"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Занимайтесь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физкультурой и спортом, так как это способствует выделению в кровь эндорфинов, улучшающих настроение;</a:t>
            </a:r>
          </a:p>
          <a:p>
            <a:pPr>
              <a:buFont typeface="Wingdings" pitchFamily="2" charset="2"/>
              <a:buChar char="ü"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Избегайте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хронического недосыпания;</a:t>
            </a:r>
          </a:p>
          <a:p>
            <a:pPr>
              <a:buFont typeface="Wingdings" pitchFamily="2" charset="2"/>
              <a:buChar char="ü"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Откажитесь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вредных привычек;</a:t>
            </a:r>
          </a:p>
          <a:p>
            <a:pPr>
              <a:buFont typeface="Wingdings" pitchFamily="2" charset="2"/>
              <a:buChar char="ü"/>
            </a:pPr>
            <a:r>
              <a:rPr lang="ru-RU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Мыслите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позитивно</a:t>
            </a:r>
          </a:p>
          <a:p>
            <a:pPr>
              <a:buFont typeface="Wingdings" pitchFamily="2" charset="2"/>
              <a:buChar char="ü"/>
            </a:pPr>
            <a:endPara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/>
              <a:t>Снять мышечное напряжение и успокоить нервную систему вам помогут баня, массаж, травяные чаи.</a:t>
            </a:r>
          </a:p>
        </p:txBody>
      </p:sp>
    </p:spTree>
  </p:cSld>
  <p:clrMapOvr>
    <a:masterClrMapping/>
  </p:clrMapOvr>
  <p:transition spd="slow" advTm="30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844242">
            <a:off x="-1260321" y="31205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8.</a:t>
            </a:r>
            <a:r>
              <a:rPr lang="ru-RU" sz="3100" dirty="0" smtClean="0"/>
              <a:t> Откажитесь от вредных</a:t>
            </a:r>
            <a:br>
              <a:rPr lang="ru-RU" sz="3100" dirty="0" smtClean="0"/>
            </a:br>
            <a:r>
              <a:rPr lang="ru-RU" sz="3100" dirty="0" smtClean="0"/>
              <a:t> привычек!</a:t>
            </a:r>
            <a:endParaRPr lang="ru-RU" sz="3100" dirty="0"/>
          </a:p>
        </p:txBody>
      </p:sp>
      <p:pic>
        <p:nvPicPr>
          <p:cNvPr id="4" name="Содержимое 3" descr="hqdefaul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0803869">
            <a:off x="212154" y="1805761"/>
            <a:ext cx="2917323" cy="2187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 rot="20791928">
            <a:off x="3367690" y="547027"/>
            <a:ext cx="506819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Курение и чрезмерное употребление алкоголя – верный способ разрушить здоровье, лишить организм тонуса и энергии, сократить продолжительность жизни.  Бросьте курить, снизьте потребление алкоголя, избегайте употребление наркотиков – сохраните самое дорогое!</a:t>
            </a:r>
          </a:p>
          <a:p>
            <a:r>
              <a:rPr lang="ru-RU" dirty="0" smtClean="0"/>
              <a:t>Если у вас не получается самостоятельно справиться с зависимостью от табака, алкоголя или наркотиков, важно не оставаться наедине с проблемой.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 rot="20779160">
            <a:off x="627261" y="4175178"/>
            <a:ext cx="292895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dirty="0" smtClean="0"/>
              <a:t> позвоните в  консультативный телефонный </a:t>
            </a:r>
            <a:r>
              <a:rPr lang="ru-RU" b="1" dirty="0" smtClean="0">
                <a:solidFill>
                  <a:srgbClr val="002060"/>
                </a:solidFill>
              </a:rPr>
              <a:t>центр помощи в отказе от употребления табака</a:t>
            </a:r>
            <a:r>
              <a:rPr lang="ru-RU" b="1" dirty="0" smtClean="0"/>
              <a:t> </a:t>
            </a:r>
            <a:r>
              <a:rPr lang="ru-RU" dirty="0" smtClean="0"/>
              <a:t>по бесплатному номеру: </a:t>
            </a:r>
            <a:r>
              <a:rPr lang="ru-RU" b="1" dirty="0" smtClean="0">
                <a:solidFill>
                  <a:srgbClr val="002060"/>
                </a:solidFill>
              </a:rPr>
              <a:t>8(800)200-0-200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0780265">
            <a:off x="3952354" y="3605490"/>
            <a:ext cx="47863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dirty="0" smtClean="0"/>
              <a:t> запишитесь на бесплатную консультацию в </a:t>
            </a:r>
            <a:r>
              <a:rPr lang="ru-RU" b="1" dirty="0" smtClean="0">
                <a:solidFill>
                  <a:srgbClr val="002060"/>
                </a:solidFill>
              </a:rPr>
              <a:t>кабинет по отказу от курения </a:t>
            </a:r>
            <a:r>
              <a:rPr lang="ru-RU" dirty="0" smtClean="0"/>
              <a:t>консультативной поликлиники Ярославской областной клинической больницы по телефону: </a:t>
            </a:r>
            <a:r>
              <a:rPr lang="ru-RU" b="1" dirty="0" smtClean="0">
                <a:solidFill>
                  <a:srgbClr val="002060"/>
                </a:solidFill>
              </a:rPr>
              <a:t>8(4852)58-97-21</a:t>
            </a:r>
            <a:r>
              <a:rPr lang="ru-RU" b="1" dirty="0" smtClean="0"/>
              <a:t> </a:t>
            </a:r>
            <a:r>
              <a:rPr lang="ru-RU" dirty="0" smtClean="0"/>
              <a:t>или </a:t>
            </a:r>
            <a:r>
              <a:rPr lang="ru-RU" b="1" dirty="0" smtClean="0">
                <a:solidFill>
                  <a:srgbClr val="002060"/>
                </a:solidFill>
              </a:rPr>
              <a:t>58-93-32</a:t>
            </a:r>
            <a:r>
              <a:rPr lang="ru-RU" dirty="0" smtClean="0"/>
              <a:t>;</a:t>
            </a:r>
          </a:p>
          <a:p>
            <a:pPr algn="ctr">
              <a:buFont typeface="Arial" pitchFamily="34" charset="0"/>
              <a:buChar char="•"/>
            </a:pPr>
            <a:r>
              <a:rPr lang="ru-RU" dirty="0" smtClean="0"/>
              <a:t>Позвоните по телефону доверия Ярославской областной наркологической больницы: </a:t>
            </a:r>
            <a:r>
              <a:rPr lang="ru-RU" b="1" dirty="0" smtClean="0">
                <a:solidFill>
                  <a:srgbClr val="002060"/>
                </a:solidFill>
              </a:rPr>
              <a:t>8(4852)72-14-22 (помощь в преодолении алкогольной и наркологической зависимости). 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 advTm="30000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404</TotalTime>
  <Words>1037</Words>
  <Application>Microsoft Office PowerPoint</Application>
  <PresentationFormat>Экран (4:3)</PresentationFormat>
  <Paragraphs>67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ТЫ НУЖЕН!</vt:lpstr>
      <vt:lpstr>1. ПИТАЙТЕСЬ ПРАВАВИЛЬНО!</vt:lpstr>
      <vt:lpstr>2. ПОДДЕРЖИВАЙТЕ НОРМАЛЬНЫЙ ВЕС!</vt:lpstr>
      <vt:lpstr>3. Больше двигайтесь!</vt:lpstr>
      <vt:lpstr>4. Регулярно посещайте врача!</vt:lpstr>
      <vt:lpstr>5. Контролируйте артериальное давление!</vt:lpstr>
      <vt:lpstr>6. Позаботьтесь о здоровье предстательной железы!</vt:lpstr>
      <vt:lpstr>7. Сохраняйте позитивный настрой на жизнь!</vt:lpstr>
      <vt:lpstr>8. Откажитесь от вредных  привычек!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ТЫ НУЖЕН!</dc:title>
  <dc:creator>Наталья</dc:creator>
  <cp:lastModifiedBy>Наталья</cp:lastModifiedBy>
  <cp:revision>53</cp:revision>
  <dcterms:created xsi:type="dcterms:W3CDTF">2016-10-20T11:49:24Z</dcterms:created>
  <dcterms:modified xsi:type="dcterms:W3CDTF">2016-11-09T04:39:03Z</dcterms:modified>
</cp:coreProperties>
</file>